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7" r:id="rId3"/>
    <p:sldId id="330" r:id="rId4"/>
    <p:sldId id="328" r:id="rId5"/>
    <p:sldId id="329" r:id="rId6"/>
    <p:sldId id="331" r:id="rId7"/>
    <p:sldId id="332" r:id="rId8"/>
    <p:sldId id="317" r:id="rId9"/>
    <p:sldId id="318" r:id="rId10"/>
    <p:sldId id="323" r:id="rId11"/>
    <p:sldId id="320" r:id="rId12"/>
    <p:sldId id="324" r:id="rId13"/>
    <p:sldId id="319" r:id="rId14"/>
    <p:sldId id="325" r:id="rId15"/>
    <p:sldId id="326" r:id="rId16"/>
    <p:sldId id="333" r:id="rId17"/>
    <p:sldId id="314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 snapToObjects="1"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E1B92-62A5-485D-A8FF-1CE58843323A}" type="datetimeFigureOut">
              <a:rPr lang="hu-HU" smtClean="0"/>
              <a:pPr/>
              <a:t>2018. 06. 19.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9876F-98FD-478C-989F-5C4C9ABB9D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7161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84D237-03A5-4749-A792-B7BF5C507502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D08CBF-B16E-455E-8FC0-78B1154CD16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0207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EAD14-9038-4026-B330-2724F4995E0B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038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E01F-225B-437B-8768-837EB48D75CD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8742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E01F-225B-437B-8768-837EB48D75CD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842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E01F-225B-437B-8768-837EB48D75CD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4312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E01F-225B-437B-8768-837EB48D75CD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6660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dirty="0"/>
          </a:p>
        </p:txBody>
      </p:sp>
      <p:sp>
        <p:nvSpPr>
          <p:cNvPr id="2765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4B613B-9505-4025-9493-0F0AAF6C0DEA}" type="slidenum">
              <a:rPr lang="hu-HU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hu-HU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86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dirty="0"/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9D22B-57ED-4450-8619-351B51A38C58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643C7-EF8E-4190-8F5F-550F9A0490E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01F9-1D0D-4EB4-85FB-1AB6F8FBB8EB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1D53-D066-4C2F-AFD7-30F9E780D53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dirty="0"/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5E38-21C9-4EFA-B013-5F49FA531E45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A143-67F9-4F04-95AF-19D2D7E76C5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373B-F481-44E2-B5E8-B7E1ABDF421A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F14D-09A7-4B35-BFF3-A4E5CB78081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A0D6-3836-491E-BE99-B9E9B74127B6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5CE9-022E-4808-A253-AB19A6E481F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DDB6-6F2C-49AC-B7D1-C035344EEA4A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B3D3-E325-44AD-92E7-5F25FB6D3E4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7E00-E255-49D6-B253-DE77BF76083B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522E-8144-4417-94CA-4DDCCD54C9B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90111C-4597-4AEB-831A-B92868777FB1}" type="datetimeFigureOut">
              <a:rPr lang="hu-HU"/>
              <a:pPr>
                <a:defRPr/>
              </a:pPr>
              <a:t>2018. 06. 19.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C0F1DD-47BA-4C4A-B268-8AA3D53B0C2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52128"/>
            <a:ext cx="8496944" cy="2132856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hu-HU" sz="2400" dirty="0">
                <a:latin typeface="Garamond" panose="02020404030301010803" pitchFamily="18" charset="0"/>
              </a:rPr>
              <a:t/>
            </a:r>
            <a:br>
              <a:rPr lang="hu-HU" sz="2400" dirty="0">
                <a:latin typeface="Garamond" panose="02020404030301010803" pitchFamily="18" charset="0"/>
              </a:rPr>
            </a:br>
            <a:r>
              <a:rPr lang="hu-HU" sz="2400" dirty="0" smtClean="0"/>
              <a:t>TOP-5.1.1-15-VE1-2016-00001</a:t>
            </a:r>
            <a:br>
              <a:rPr lang="hu-HU" sz="2400" dirty="0" smtClean="0"/>
            </a:br>
            <a:r>
              <a:rPr lang="hu-HU" sz="2400" dirty="0" smtClean="0"/>
              <a:t>Foglalkoztatási együttműködések az </a:t>
            </a:r>
            <a:br>
              <a:rPr lang="hu-HU" sz="2400" dirty="0" smtClean="0"/>
            </a:br>
            <a:r>
              <a:rPr lang="hu-HU" sz="2400" dirty="0" smtClean="0"/>
              <a:t>AJKAI Járásban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4"/>
          <p:cNvSpPr txBox="1">
            <a:spLocks noChangeArrowheads="1"/>
          </p:cNvSpPr>
          <p:nvPr/>
        </p:nvSpPr>
        <p:spPr bwMode="auto">
          <a:xfrm>
            <a:off x="982080" y="2924944"/>
            <a:ext cx="73448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Munkaerőpiaci helyzetelemzés, a TOP projektben igénybe vehető támogatások</a:t>
            </a:r>
          </a:p>
          <a:p>
            <a:pPr algn="ctr"/>
            <a:r>
              <a:rPr lang="hu-H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2018. </a:t>
            </a:r>
            <a:r>
              <a:rPr lang="hu-H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hu-H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únius 15.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05762"/>
            <a:ext cx="4546984" cy="4938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9143999" cy="936104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hu-HU" sz="2700" dirty="0" smtClean="0">
                <a:latin typeface="+mj-lt"/>
                <a:cs typeface="Times New Roman" pitchFamily="18" charset="0"/>
              </a:rPr>
              <a:t>1. </a:t>
            </a:r>
            <a:r>
              <a:rPr lang="hu-HU" sz="2700" cap="none" dirty="0" smtClean="0">
                <a:latin typeface="+mj-lt"/>
                <a:cs typeface="Times New Roman" pitchFamily="18" charset="0"/>
              </a:rPr>
              <a:t>Foglalkoztatás bővítését szolgáló bértámogatás - célcsoportok</a:t>
            </a:r>
            <a:endParaRPr lang="hu-HU" sz="2700" cap="none" dirty="0">
              <a:latin typeface="+mj-lt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hu-HU" sz="2000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Hátrányos helyzetű álláskereső: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legfeljebb alapfokú végzettségű vagy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az 50. életévét betöltötte vagy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 25. életévét nem töltötte be vagy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legalább 6 hónapja regisztrált álláskereső vagy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saját háztartásában legalább egy eltartottal egyedül él vagy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12 hónapon belül GYES, GYED, TGYÁS,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GYET-ben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vagy ápolási díjban részesült vagy</a:t>
            </a:r>
          </a:p>
          <a:p>
            <a:pPr marL="457200" indent="-457200">
              <a:buNone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7. 	nappali tagozatos tanulmányait legalább 2 éve befejezte, és még nem állt rendszeres fizetett alkalmazásban (240 nap/2 év) 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hu-HU" sz="2000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Súlyosan hátrányos helyzetű álláskereső: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24 hónapja regisztrált álláskereső vagy</a:t>
            </a:r>
          </a:p>
          <a:p>
            <a:pPr marL="457200" indent="-457200">
              <a:buAutoNum type="arabicPeriod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12 hónapja regisztrált és a fenti pontok alapján (4. pont kivételével) hátrányos helyzetű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hu-HU" sz="2000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Megváltozott munkaképességű személy</a:t>
            </a:r>
            <a:endParaRPr lang="hu-HU" sz="2000" i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305" y="1340768"/>
            <a:ext cx="799312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400" u="sng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Projekten belül nyújtható támogatási konstrukció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„Legfeljebb 8+4 vagy 12+</a:t>
            </a:r>
            <a:r>
              <a:rPr lang="hu-HU" sz="2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12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havi, 70%-os intenzitású támogatás”</a:t>
            </a:r>
          </a:p>
          <a:p>
            <a:endParaRPr lang="hu-HU" sz="2400" dirty="0" smtClean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8+4 hónap: hátrányos helyzetű munkavállaló foglalkoztatásához</a:t>
            </a:r>
          </a:p>
          <a:p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12+</a:t>
            </a:r>
            <a:r>
              <a:rPr lang="hu-HU" sz="24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12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hónap a súlyosan hátrányos helyzetű munkavállaló esetében</a:t>
            </a:r>
          </a:p>
          <a:p>
            <a:endParaRPr lang="hu-HU" sz="24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A </a:t>
            </a: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bértámogatás a foglalkoztatott munkabére és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szociális</a:t>
            </a:r>
          </a:p>
          <a:p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hozzájárulási </a:t>
            </a: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adója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70 % </a:t>
            </a:r>
            <a:r>
              <a:rPr lang="hu-HU" sz="24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-át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fedezi a teljes támogatott</a:t>
            </a:r>
          </a:p>
          <a:p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foglalkoztatási időszakra vonatkozóan</a:t>
            </a:r>
            <a:endParaRPr lang="hu-HU" sz="24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endParaRPr lang="hu-HU" dirty="0"/>
          </a:p>
          <a:p>
            <a:pPr marL="214313" indent="-214313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b="1" dirty="0"/>
          </a:p>
          <a:p>
            <a:pPr>
              <a:buClr>
                <a:schemeClr val="accent2">
                  <a:lumMod val="75000"/>
                </a:schemeClr>
              </a:buClr>
            </a:pPr>
            <a:endParaRPr lang="hu-HU" b="1" dirty="0"/>
          </a:p>
          <a:p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2581275" cy="40119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88640"/>
            <a:ext cx="2986169" cy="441531"/>
          </a:xfrm>
          <a:prstGeom prst="rect">
            <a:avLst/>
          </a:prstGeom>
        </p:spPr>
      </p:pic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232914" y="44624"/>
            <a:ext cx="8659565" cy="93610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hu-HU" sz="2700" cap="none" dirty="0" smtClean="0">
                <a:latin typeface="+mj-lt"/>
                <a:cs typeface="Times New Roman" pitchFamily="18" charset="0"/>
              </a:rPr>
              <a:t>Foglalkoztatás bővítését szolgáló bértámogatás</a:t>
            </a:r>
            <a:endParaRPr lang="hu-HU" sz="2700" cap="none" dirty="0">
              <a:latin typeface="+mj-lt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5949280"/>
            <a:ext cx="1115615" cy="89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7518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hu-HU" sz="2700" cap="none" dirty="0" smtClean="0">
                <a:latin typeface="+mj-lt"/>
                <a:cs typeface="Times New Roman" pitchFamily="18" charset="0"/>
              </a:rPr>
              <a:t>2. Bérköltség támogatás</a:t>
            </a:r>
            <a:br>
              <a:rPr lang="hu-HU" sz="2700" cap="none" dirty="0" smtClean="0">
                <a:latin typeface="+mj-lt"/>
                <a:cs typeface="Times New Roman" pitchFamily="18" charset="0"/>
              </a:rPr>
            </a:br>
            <a:r>
              <a:rPr lang="hu-HU" sz="2700" cap="none" dirty="0" smtClean="0">
                <a:latin typeface="+mj-lt"/>
                <a:cs typeface="Times New Roman" pitchFamily="18" charset="0"/>
              </a:rPr>
              <a:t>Célcsoportok</a:t>
            </a:r>
            <a:endParaRPr lang="hu-HU" sz="2700" cap="none" dirty="0">
              <a:latin typeface="+mj-lt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hu-HU" sz="1810" dirty="0" smtClean="0"/>
              <a:t>1.  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alacsony iskolai végzettségűek (ISCED 1-2, szakképzettség nélkül)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2.  25 év alatti fiatalok, 30 év alatti pályakezdő álláskeresők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3.  50 év felettiek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4.  </a:t>
            </a:r>
            <a:r>
              <a:rPr lang="hu-HU" sz="22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GYED-ről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, </a:t>
            </a:r>
            <a:r>
              <a:rPr lang="hu-HU" sz="22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GYES-ről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, ápolási díjról visszatérők, vagy legalább egy gyermeket egyedül nevelő felnőttek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5.  foglalkoztatást helyettesítő támogatásban (FHT) részesülők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6.  tartós munkanélküliséggel veszélyeztetettek (min. 3 hónapja regisztrált)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7.  megváltozott munkaképességű személyek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8.  roma nemzetiséghez tartozó személyek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9.  inaktívak vagy</a:t>
            </a:r>
          </a:p>
          <a:p>
            <a:pPr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10. közfoglalkoztatottak (2017. február 21.)</a:t>
            </a:r>
          </a:p>
          <a:p>
            <a:pPr>
              <a:spcBef>
                <a:spcPts val="600"/>
              </a:spcBef>
            </a:pPr>
            <a:endParaRPr lang="hu-H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32914" y="1268760"/>
            <a:ext cx="8190781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22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Jogosultsági feltételek: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 támogatott munkavállaló legalább </a:t>
            </a:r>
            <a:r>
              <a:rPr lang="hu-H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napi 4 órát elérő munkaviszonyt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létesít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Nyilvántartott álláskeresők 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foglalkoztatására irányul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 </a:t>
            </a: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munkaadónál a támogatott személy foglalkoztatása a kérelem benyújtását megelőző </a:t>
            </a:r>
            <a:r>
              <a:rPr lang="hu-HU" sz="22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6 havi átlagos statisztikai létszámhoz </a:t>
            </a: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viszonyítva a munkavállalói létszám </a:t>
            </a:r>
            <a:r>
              <a:rPr lang="hu-HU" sz="22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nettó növekedését </a:t>
            </a: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eredményezze.</a:t>
            </a:r>
          </a:p>
          <a:p>
            <a:endParaRPr lang="hu-HU" sz="22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r>
              <a:rPr lang="hu-HU" sz="2200" u="sng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Támogatási konstrukciók a projekt keretén belül:</a:t>
            </a:r>
          </a:p>
          <a:p>
            <a:r>
              <a:rPr lang="hu-HU" sz="2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Legfeljebb 8+4 havi, 100%-os intenzitású támogatás, de</a:t>
            </a:r>
          </a:p>
          <a:p>
            <a:endParaRPr lang="hu-HU" sz="22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Maximális havi támogatás támogatott személyenként:</a:t>
            </a:r>
          </a:p>
          <a:p>
            <a:r>
              <a:rPr lang="hu-HU" sz="2200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Garantált bérminimum másfélszerese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 270.750 Ft</a:t>
            </a:r>
          </a:p>
          <a:p>
            <a:r>
              <a:rPr lang="hu-HU" sz="2200" i="1" u="sng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+ Szociális hozzájárulási adója               </a:t>
            </a:r>
            <a:r>
              <a:rPr lang="hu-HU" sz="2200" u="sng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52.796 Ft</a:t>
            </a:r>
          </a:p>
          <a:p>
            <a:r>
              <a:rPr lang="hu-HU" sz="22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							                     </a:t>
            </a:r>
            <a:r>
              <a:rPr lang="hu-HU" sz="22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323.546 Ft</a:t>
            </a:r>
          </a:p>
          <a:p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214313" indent="-214313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b="1" dirty="0"/>
          </a:p>
          <a:p>
            <a:pPr>
              <a:buClr>
                <a:schemeClr val="accent2">
                  <a:lumMod val="75000"/>
                </a:schemeClr>
              </a:buClr>
            </a:pPr>
            <a:endParaRPr lang="hu-HU" b="1" dirty="0"/>
          </a:p>
          <a:p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2581275" cy="40119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88640"/>
            <a:ext cx="2986169" cy="441531"/>
          </a:xfrm>
          <a:prstGeom prst="rect">
            <a:avLst/>
          </a:prstGeom>
        </p:spPr>
      </p:pic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232914" y="44624"/>
            <a:ext cx="8659565" cy="936104"/>
          </a:xfrm>
        </p:spPr>
        <p:txBody>
          <a:bodyPr>
            <a:normAutofit/>
          </a:bodyPr>
          <a:lstStyle/>
          <a:p>
            <a:pPr algn="ctr"/>
            <a:r>
              <a:rPr lang="hu-HU" sz="2700" cap="none" dirty="0" smtClean="0">
                <a:latin typeface="+mj-lt"/>
                <a:cs typeface="Times New Roman" pitchFamily="18" charset="0"/>
              </a:rPr>
              <a:t>2. Bérköltség támogatás</a:t>
            </a:r>
            <a:endParaRPr lang="hu-HU" sz="2700" cap="none" dirty="0">
              <a:latin typeface="+mj-lt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2400" y="5949280"/>
            <a:ext cx="971599" cy="89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1251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Autofit/>
          </a:bodyPr>
          <a:lstStyle/>
          <a:p>
            <a:pPr algn="ctr"/>
            <a:r>
              <a:rPr lang="hu-HU" sz="2700" dirty="0" smtClean="0">
                <a:latin typeface="+mj-lt"/>
                <a:cs typeface="Times New Roman" panose="02020603050405020304" pitchFamily="18" charset="0"/>
              </a:rPr>
              <a:t>3. TOP 5.1.1. </a:t>
            </a:r>
            <a:r>
              <a:rPr lang="hu-HU" sz="2700" cap="none" dirty="0" smtClean="0">
                <a:latin typeface="+mj-lt"/>
                <a:cs typeface="Times New Roman" panose="02020603050405020304" pitchFamily="18" charset="0"/>
              </a:rPr>
              <a:t>képzési támogatások</a:t>
            </a:r>
            <a:endParaRPr lang="hu-HU" sz="2700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hu-HU" sz="2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3. Képzéshez kapcsolódó támogatások: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képzési alkalmassági vizsgálat költsége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tanfolyami díj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képzéshez kapcsolódó keresetpótló juttatás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képzéshez kapcsolódó útiköltség támogatás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Betanító képzések támogatása is lehetséges:</a:t>
            </a:r>
          </a:p>
          <a:p>
            <a:pPr defTabSz="252000"/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	munkáltatói kezdeményezésre,</a:t>
            </a:r>
          </a:p>
          <a:p>
            <a:pPr defTabSz="252000"/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	képző központok (VSZC, PSZC) megkeresésével,</a:t>
            </a:r>
          </a:p>
          <a:p>
            <a:pPr defTabSz="252000"/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	képzési terv, tematika közös kidolgozása, a képzés 	engedélyeztetése,</a:t>
            </a:r>
          </a:p>
          <a:p>
            <a:pPr defTabSz="252000"/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	a munkáltató gyakorlati képző hellyé válhat, részt vehet a 	záróvizsgán 	is.</a:t>
            </a:r>
          </a:p>
          <a:p>
            <a:pPr algn="just" defTabSz="252000">
              <a:spcBef>
                <a:spcPts val="600"/>
              </a:spcBef>
              <a:buNone/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	Legalább </a:t>
            </a:r>
            <a:r>
              <a:rPr lang="hu-H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16 fő 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szükséges egy tanfolyam elindításához.</a:t>
            </a:r>
          </a:p>
          <a:p>
            <a:pPr>
              <a:buNone/>
            </a:pPr>
            <a:endParaRPr lang="hu-H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sz="2700" cap="none" dirty="0" smtClean="0">
                <a:latin typeface="+mj-lt"/>
                <a:cs typeface="Times New Roman" panose="02020603050405020304" pitchFamily="18" charset="0"/>
              </a:rPr>
              <a:t>4. Lakhatási támogatás</a:t>
            </a:r>
            <a:endParaRPr lang="hu-HU" sz="2700" cap="none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pPr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b="1" dirty="0" smtClean="0">
                <a:latin typeface="+mn-lt"/>
                <a:cs typeface="Times New Roman" pitchFamily="18" charset="0"/>
              </a:rPr>
              <a:t> </a:t>
            </a:r>
            <a:r>
              <a:rPr lang="hu-H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Lakhatási támogatás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akit legalább egy hónapja álláskeresőként nyilvántartanak (pályakezdő, valamint közfoglalkoztatott esetében nem kell vizsgálni),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legalább hat hónapra szóló és legalább heti 20 óra munkaidejű munkaviszonyt létesít,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az állandó lakóhelye és a munkavégzés helye legalább 60 km-re van egymástól, és nem rendelkezik lakóingatlannal a munkavégzés helyén.</a:t>
            </a:r>
          </a:p>
          <a:p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Támogatás mértéke havi 100.000 Ft lakás esetén, 70.000 Ft szoba esetén, </a:t>
            </a:r>
            <a:r>
              <a:rPr lang="hu-HU" sz="22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max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. 12 hónap időtartamra.</a:t>
            </a:r>
          </a:p>
          <a:p>
            <a:pPr>
              <a:buNone/>
            </a:pPr>
            <a:endParaRPr lang="hu-H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/>
          <a:lstStyle/>
          <a:p>
            <a:pPr algn="ctr"/>
            <a:r>
              <a:rPr lang="hu-HU" dirty="0" smtClean="0"/>
              <a:t>Az Ajkai járás eddigi eredményei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340768"/>
            <a:ext cx="8229600" cy="4853136"/>
          </a:xfrm>
        </p:spPr>
        <p:txBody>
          <a:bodyPr/>
          <a:lstStyle/>
          <a:p>
            <a:pPr>
              <a:tabLst>
                <a:tab pos="7894638" algn="r"/>
              </a:tabLst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Bevonás: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 	</a:t>
            </a: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61 fő (33 férfi és 28 nő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  <a:tabLst>
                <a:tab pos="7894638" algn="r"/>
              </a:tabLst>
            </a:pP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tabLst>
                <a:tab pos="7531100" algn="r"/>
              </a:tabLst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Képzés:	3 fő</a:t>
            </a:r>
          </a:p>
          <a:p>
            <a:pPr>
              <a:tabLst>
                <a:tab pos="7531100" algn="r"/>
              </a:tabLst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Foglalkoztatást bővítő </a:t>
            </a:r>
            <a:r>
              <a:rPr lang="hu-HU" b="1" dirty="0" err="1">
                <a:solidFill>
                  <a:schemeClr val="tx2">
                    <a:lumMod val="75000"/>
                  </a:schemeClr>
                </a:solidFill>
              </a:rPr>
              <a:t>bértám</a:t>
            </a: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.:	2 fő</a:t>
            </a:r>
          </a:p>
          <a:p>
            <a:pPr>
              <a:tabLst>
                <a:tab pos="7531100" algn="r"/>
              </a:tabLst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Bérköltség támogatás:	42 fő</a:t>
            </a:r>
          </a:p>
          <a:p>
            <a:pPr>
              <a:tabLst>
                <a:tab pos="7531100" algn="r"/>
              </a:tabLst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6 havi VVT:	8 fő</a:t>
            </a:r>
          </a:p>
          <a:p>
            <a:pPr>
              <a:tabLst>
                <a:tab pos="7531100" algn="r"/>
              </a:tabLst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Lakhatási támogatás:	1 fő</a:t>
            </a:r>
          </a:p>
          <a:p>
            <a:pPr>
              <a:tabLst>
                <a:tab pos="7531100" algn="r"/>
              </a:tabLst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Tám. nélkül közvetítéssel </a:t>
            </a:r>
            <a:r>
              <a:rPr lang="hu-HU" b="1" dirty="0" err="1">
                <a:solidFill>
                  <a:schemeClr val="tx2">
                    <a:lumMod val="75000"/>
                  </a:schemeClr>
                </a:solidFill>
              </a:rPr>
              <a:t>elh</a:t>
            </a:r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.:	2 fő</a:t>
            </a:r>
          </a:p>
        </p:txBody>
      </p:sp>
    </p:spTree>
    <p:extLst>
      <p:ext uri="{BB962C8B-B14F-4D97-AF65-F5344CB8AC3E}">
        <p14:creationId xmlns:p14="http://schemas.microsoft.com/office/powerpoint/2010/main" xmlns="" val="4224886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2532" y="1916832"/>
            <a:ext cx="8496300" cy="1295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KÖSZÖNÖM A FIGYELMÜKET!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0611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3028528" cy="85496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2596480" cy="47890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0" y="462111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700" b="1" cap="all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Nyilvántartott álláskeresők létszáma</a:t>
            </a:r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136903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79512" y="184666"/>
            <a:ext cx="8659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Nyilvántartott álláskeresők létszáma </a:t>
            </a:r>
            <a:r>
              <a:rPr lang="hu-HU" sz="2800" b="1" cap="all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aJKAI</a:t>
            </a:r>
            <a:r>
              <a:rPr lang="hu-HU" sz="28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járÁS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37165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2740496" cy="92697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2452464" cy="550912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46211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700" b="1" cap="all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álláskeresők létszáma járásonként</a:t>
            </a:r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8136904" cy="558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3388568" cy="81983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2956520" cy="914400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79512" y="462110"/>
            <a:ext cx="87358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700" b="1" cap="all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Álláskeresők összetétele</a:t>
            </a:r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358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280920" cy="1143000"/>
          </a:xfrm>
        </p:spPr>
        <p:txBody>
          <a:bodyPr/>
          <a:lstStyle/>
          <a:p>
            <a:pPr algn="ctr"/>
            <a:r>
              <a:rPr lang="hu-HU" sz="2800" dirty="0" smtClean="0"/>
              <a:t>TOP-5.1.1-15-VE1-2016-00001</a:t>
            </a:r>
            <a:r>
              <a:rPr lang="hu-HU" sz="2600" dirty="0" smtClean="0"/>
              <a:t/>
            </a:r>
            <a:br>
              <a:rPr lang="hu-HU" sz="2600" dirty="0" smtClean="0"/>
            </a:br>
            <a:r>
              <a:rPr lang="hu-HU" sz="2600" dirty="0" smtClean="0"/>
              <a:t>Foglalkoztatási együttműködések az AJKAI Járásban</a:t>
            </a:r>
            <a:endParaRPr lang="hu-HU" sz="26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 flipV="1">
            <a:off x="4495800" y="6119584"/>
            <a:ext cx="4343400" cy="4571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39552" y="2276872"/>
            <a:ext cx="82996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TOP munkaerő-piaci programok célja az adott térségben munkát vállalni szándékozó álláskereső hátrányos helyzetű személyek és inaktívak foglalkoztathatóságának javítása, elsődleges munkaerő-piaci elhelyezkedésének támogatása, másrészt a közfoglalkoztatásból a versenyszférába való átlépés elősegítése.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1960" y="41345"/>
            <a:ext cx="8637240" cy="939383"/>
          </a:xfrm>
        </p:spPr>
        <p:txBody>
          <a:bodyPr/>
          <a:lstStyle/>
          <a:p>
            <a:pPr algn="ctr"/>
            <a:r>
              <a:rPr lang="hu-HU" sz="3200" dirty="0" smtClean="0"/>
              <a:t>A projekt célcsoportjai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 flipV="1">
            <a:off x="4495800" y="6623640"/>
            <a:ext cx="4343400" cy="4571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01960" y="1412776"/>
            <a:ext cx="858768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a 25-64 év közötti nyilvántartott álláskeresők, 	valamint 	inaktívak,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a 25-30 év közötti pályakezdők,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az alacsony iskolázottságú nyilvántartott  álláskeresők,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a gyesről, gyedről, hozzátartozók gondozásából 	visszatérők,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a tartósan nyilvántartott álláskeresők,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az 50 év felettiek,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a közfoglalkoztatásból a versenyszférába 	visszavezethetők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roma nemzetiséghez tartozó személyek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megváltozott munkaképességűek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foglalkoztatást helyettesítő támogatásban részesülők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32914" y="1892421"/>
            <a:ext cx="81907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u="sng" dirty="0"/>
          </a:p>
          <a:p>
            <a:pPr marL="214313" indent="-214313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b="1" dirty="0"/>
          </a:p>
          <a:p>
            <a:pPr>
              <a:buClr>
                <a:schemeClr val="accent2">
                  <a:lumMod val="75000"/>
                </a:schemeClr>
              </a:buClr>
            </a:pPr>
            <a:endParaRPr lang="hu-HU" b="1" dirty="0"/>
          </a:p>
          <a:p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26888" y="1484785"/>
            <a:ext cx="81390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hangingPunct="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Foglalkoztatás bővítését szolgáló bértámogatás (nem „de </a:t>
            </a:r>
            <a:r>
              <a:rPr lang="hu-HU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minimis</a:t>
            </a: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”)</a:t>
            </a:r>
          </a:p>
          <a:p>
            <a:pPr marL="514350" indent="-514350" hangingPunct="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Bérköltség-támogatás („de </a:t>
            </a:r>
            <a:r>
              <a:rPr lang="hu-HU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minimis</a:t>
            </a: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”)</a:t>
            </a:r>
          </a:p>
          <a:p>
            <a:pPr marL="514350" indent="-514350" hangingPunct="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Vállalkozóvá válási támogatás</a:t>
            </a:r>
          </a:p>
          <a:p>
            <a:pPr hangingPunct="0">
              <a:spcBef>
                <a:spcPts val="1200"/>
              </a:spcBef>
              <a:spcAft>
                <a:spcPts val="1200"/>
              </a:spcAft>
            </a:pP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3.	Képzési támogatás</a:t>
            </a:r>
          </a:p>
          <a:p>
            <a:pPr marL="514350" indent="-514350" hangingPunct="0">
              <a:spcBef>
                <a:spcPts val="1200"/>
              </a:spcBef>
              <a:spcAft>
                <a:spcPts val="1200"/>
              </a:spcAft>
              <a:buAutoNum type="arabicPeriod" startAt="4"/>
            </a:pP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Lakhatási támogatás</a:t>
            </a:r>
          </a:p>
          <a:p>
            <a:pPr hangingPunct="0"/>
            <a:endParaRPr lang="hu-HU" b="1" dirty="0"/>
          </a:p>
          <a:p>
            <a:pPr marL="214313" indent="-214313" hangingPunct="0">
              <a:buFontTx/>
              <a:buChar char="-"/>
            </a:pPr>
            <a:endParaRPr lang="hu-HU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2581275" cy="40119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88640"/>
            <a:ext cx="2986169" cy="441531"/>
          </a:xfrm>
          <a:prstGeom prst="rect">
            <a:avLst/>
          </a:prstGeom>
        </p:spPr>
      </p:pic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232914" y="44624"/>
            <a:ext cx="8659565" cy="936104"/>
          </a:xfrm>
        </p:spPr>
        <p:txBody>
          <a:bodyPr>
            <a:normAutofit/>
          </a:bodyPr>
          <a:lstStyle/>
          <a:p>
            <a:pPr algn="ctr"/>
            <a:r>
              <a:rPr lang="hu-HU" sz="2700" dirty="0" smtClean="0">
                <a:latin typeface="+mj-lt"/>
                <a:cs typeface="Times New Roman" pitchFamily="18" charset="0"/>
              </a:rPr>
              <a:t>TÁMOGATÁSI FORMÁK</a:t>
            </a:r>
            <a:endParaRPr lang="hu-HU" sz="2700" dirty="0">
              <a:latin typeface="+mj-lt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8202" y="5157191"/>
            <a:ext cx="2435797" cy="168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7583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32914" y="1892421"/>
            <a:ext cx="819078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Jogszabály szerint akkor nyújtható, ha:</a:t>
            </a:r>
          </a:p>
          <a:p>
            <a:pPr marL="85725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 támogatással alkalmazni kívánt személy 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álláskereső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és</a:t>
            </a:r>
          </a:p>
          <a:p>
            <a:pPr marL="85725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felvétele az érintett vállalkozás 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létszámának nettó növekedését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eredményezi a kérelem benyújtását megelőző 12 hónapos átlagos statisztikai létszámhoz viszonyítva</a:t>
            </a:r>
            <a:endParaRPr lang="hu-HU" sz="24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857250" indent="-342900"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célcsoportok meghatározása: 6/1996. (VII. 16.) MüM rendelet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pPr marL="214313" indent="-214313">
              <a:buClr>
                <a:schemeClr val="accent5"/>
              </a:buClr>
              <a:buFont typeface="Wingdings" panose="05000000000000000000" pitchFamily="2" charset="2"/>
              <a:buChar char="q"/>
            </a:pPr>
            <a:endParaRPr lang="hu-HU" b="1" dirty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26888" y="1507699"/>
            <a:ext cx="8139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endParaRPr lang="hu-HU" b="1" dirty="0"/>
          </a:p>
          <a:p>
            <a:pPr marL="214313" indent="-214313" hangingPunct="0">
              <a:buFontTx/>
              <a:buChar char="-"/>
            </a:pPr>
            <a:endParaRPr lang="hu-HU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2581275" cy="40119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88640"/>
            <a:ext cx="2986169" cy="441531"/>
          </a:xfrm>
          <a:prstGeom prst="rect">
            <a:avLst/>
          </a:prstGeom>
        </p:spPr>
      </p:pic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232914" y="44624"/>
            <a:ext cx="8659565" cy="93610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hu-HU" sz="2700" cap="none" dirty="0" smtClean="0">
                <a:latin typeface="+mj-lt"/>
                <a:cs typeface="Times New Roman" pitchFamily="18" charset="0"/>
              </a:rPr>
              <a:t>Foglalkoztatás bővítését szolgáló bértámogatás</a:t>
            </a:r>
            <a:endParaRPr lang="hu-HU" sz="2700" cap="none" dirty="0">
              <a:latin typeface="+mj-lt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8203" y="5589240"/>
            <a:ext cx="2435797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5802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</TotalTime>
  <Words>572</Words>
  <Application>Microsoft Office PowerPoint</Application>
  <PresentationFormat>Diavetítés a képernyőre (4:3 oldalarány)</PresentationFormat>
  <Paragraphs>133</Paragraphs>
  <Slides>17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 TOP-5.1.1-15-VE1-2016-00001 Foglalkoztatási együttműködések az  AJKAI Járásban    </vt:lpstr>
      <vt:lpstr>2. dia</vt:lpstr>
      <vt:lpstr>3. dia</vt:lpstr>
      <vt:lpstr>4. dia</vt:lpstr>
      <vt:lpstr>5. dia</vt:lpstr>
      <vt:lpstr>TOP-5.1.1-15-VE1-2016-00001 Foglalkoztatási együttműködések az AJKAI Járásban</vt:lpstr>
      <vt:lpstr>A projekt célcsoportjai</vt:lpstr>
      <vt:lpstr>TÁMOGATÁSI FORMÁK</vt:lpstr>
      <vt:lpstr>Foglalkoztatás bővítését szolgáló bértámogatás</vt:lpstr>
      <vt:lpstr>1. Foglalkoztatás bővítését szolgáló bértámogatás - célcsoportok</vt:lpstr>
      <vt:lpstr>Foglalkoztatás bővítését szolgáló bértámogatás</vt:lpstr>
      <vt:lpstr>2. Bérköltség támogatás Célcsoportok</vt:lpstr>
      <vt:lpstr>2. Bérköltség támogatás</vt:lpstr>
      <vt:lpstr>3. TOP 5.1.1. képzési támogatások</vt:lpstr>
      <vt:lpstr>4. Lakhatási támogatás</vt:lpstr>
      <vt:lpstr>Az Ajkai járás eddigi eredményei</vt:lpstr>
      <vt:lpstr>KÖSZÖNÖM A FIGYELMÜKET!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Halmi-Tóth Mónika</cp:lastModifiedBy>
  <cp:revision>324</cp:revision>
  <dcterms:created xsi:type="dcterms:W3CDTF">2014-03-03T11:13:53Z</dcterms:created>
  <dcterms:modified xsi:type="dcterms:W3CDTF">2018-06-19T12:56:59Z</dcterms:modified>
</cp:coreProperties>
</file>